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500000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43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оформлению заявки </a:t>
            </a:r>
            <a:b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профессиональный конкурс «Воспитатель года города Красноярска»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620688"/>
            <a:ext cx="7638672" cy="488496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МБУ «Красноярский информационно-методический центр»</a:t>
            </a:r>
            <a:endParaRPr lang="ru-RU" sz="2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871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80920" cy="504056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Информационная карта 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участника профессионального конкурса</a:t>
            </a: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rgbClr val="500000"/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 6. Конкурсное испытание «Педагогическое мероприятие с детьми»</a:t>
            </a:r>
          </a:p>
          <a:p>
            <a:pPr marL="176213" algn="l"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Форма, тема педагогического мероприятия</a:t>
            </a:r>
          </a:p>
          <a:p>
            <a:pPr marL="176213" algn="l">
              <a:buClr>
                <a:srgbClr val="500000"/>
              </a:buClr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Пример: сюжетно-ролевая игра «Строители»</a:t>
            </a:r>
          </a:p>
          <a:p>
            <a:pPr marL="176213" algn="l"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Возрастная группа детей</a:t>
            </a:r>
          </a:p>
          <a:p>
            <a:pPr marL="176213" algn="l">
              <a:buClr>
                <a:srgbClr val="500000"/>
              </a:buClr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Пример: подготовительная к школе группа</a:t>
            </a:r>
          </a:p>
          <a:p>
            <a:pPr marL="176213" algn="l"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Необходимое оборудование, технические средства</a:t>
            </a:r>
          </a:p>
          <a:p>
            <a:pPr marL="176213" algn="l">
              <a:buClr>
                <a:srgbClr val="500000"/>
              </a:buClr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Пример: стулья детские – 10 шт.; стол детский – 1 шт.; экран демонстрационный, проектор, ноутбук.</a:t>
            </a:r>
          </a:p>
          <a:p>
            <a:pPr algn="l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871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502768" cy="5184576"/>
          </a:xfrm>
        </p:spPr>
        <p:txBody>
          <a:bodyPr>
            <a:normAutofit fontScale="85000" lnSpcReduction="20000"/>
          </a:bodyPr>
          <a:lstStyle/>
          <a:p>
            <a:pPr algn="ctr">
              <a:spcBef>
                <a:spcPts val="0"/>
              </a:spcBef>
            </a:pPr>
            <a:r>
              <a:rPr lang="ru-RU" sz="2800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ПРИЛОЖЕНИЯ</a:t>
            </a:r>
          </a:p>
          <a:p>
            <a:pPr algn="ctr">
              <a:spcBef>
                <a:spcPts val="0"/>
              </a:spcBef>
            </a:pPr>
            <a:r>
              <a:rPr lang="ru-RU" sz="2800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к информационной карте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(на </a:t>
            </a:r>
            <a:r>
              <a:rPr lang="en-US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CD - </a:t>
            </a: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диске)</a:t>
            </a:r>
          </a:p>
          <a:p>
            <a:pPr algn="ctr">
              <a:spcBef>
                <a:spcPts val="0"/>
              </a:spcBef>
            </a:pPr>
            <a:endParaRPr lang="ru-RU" b="1" dirty="0" smtClean="0">
              <a:solidFill>
                <a:srgbClr val="500000"/>
              </a:solidFill>
            </a:endParaRPr>
          </a:p>
          <a:p>
            <a:pPr marL="546100" indent="-457200" algn="just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Документальная портретная фотография участника в </a:t>
            </a:r>
          </a:p>
          <a:p>
            <a:pPr marL="546100" indent="-457200" algn="just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формате *.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или *.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jpg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Размер фотографии в пикселях </a:t>
            </a:r>
          </a:p>
          <a:p>
            <a:pPr marL="546100" indent="-457200" algn="just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не менее 1500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1500</a:t>
            </a:r>
          </a:p>
          <a:p>
            <a:pPr marL="546100" indent="-457200" algn="just">
              <a:spcBef>
                <a:spcPts val="0"/>
              </a:spcBef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6100" indent="-457200" algn="just">
              <a:spcBef>
                <a:spcPts val="0"/>
              </a:spcBef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2913" indent="-354013" algn="just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Сценарный план конкурсного педагогического </a:t>
            </a:r>
          </a:p>
          <a:p>
            <a:pPr marL="442913" indent="-354013" algn="just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мероприятия с детьми</a:t>
            </a:r>
          </a:p>
          <a:p>
            <a:pPr marL="442913" indent="-354013" algn="just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Информационная карта участника профессионального </a:t>
            </a:r>
          </a:p>
          <a:p>
            <a:pPr marL="442913" indent="-354013" algn="just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конкурса</a:t>
            </a:r>
          </a:p>
          <a:p>
            <a:pPr marL="546100" indent="-457200" algn="just">
              <a:spcBef>
                <a:spcPts val="0"/>
              </a:spcBef>
            </a:pPr>
            <a:endParaRPr lang="ru-RU" sz="2400" dirty="0" smtClean="0"/>
          </a:p>
          <a:p>
            <a:pPr marL="546100" indent="-457200" algn="just">
              <a:spcBef>
                <a:spcPts val="0"/>
              </a:spcBef>
            </a:pPr>
            <a:endParaRPr lang="ru-RU" sz="2400" dirty="0" smtClean="0"/>
          </a:p>
          <a:p>
            <a:pPr marL="546100" indent="-457200" algn="just">
              <a:spcBef>
                <a:spcPts val="0"/>
              </a:spcBef>
            </a:pPr>
            <a:r>
              <a:rPr lang="ru-RU" sz="2600" b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Фото, файлы на диске именуются фамилией участника</a:t>
            </a:r>
            <a:r>
              <a:rPr lang="ru-RU" sz="2600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46100" indent="-457200" algn="just">
              <a:spcBef>
                <a:spcPts val="0"/>
              </a:spcBef>
            </a:pPr>
            <a:r>
              <a:rPr lang="ru-RU" sz="2200" i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Пример: </a:t>
            </a:r>
          </a:p>
          <a:p>
            <a:pPr marL="546100" indent="-457200" algn="just">
              <a:spcBef>
                <a:spcPts val="0"/>
              </a:spcBef>
            </a:pPr>
            <a:r>
              <a:rPr lang="ru-RU" sz="2200" i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Иванова И. И. фото, </a:t>
            </a:r>
          </a:p>
          <a:p>
            <a:pPr marL="546100" indent="-457200" algn="just">
              <a:spcBef>
                <a:spcPts val="0"/>
              </a:spcBef>
            </a:pPr>
            <a:r>
              <a:rPr lang="ru-RU" sz="2200" i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Иванова И. И., информационная карта, </a:t>
            </a:r>
          </a:p>
          <a:p>
            <a:pPr marL="546100" indent="-457200" algn="just">
              <a:spcBef>
                <a:spcPts val="0"/>
              </a:spcBef>
            </a:pPr>
            <a:r>
              <a:rPr lang="ru-RU" sz="2200" i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Иванова И. И., сценарный план педагогического мероприятия</a:t>
            </a:r>
          </a:p>
          <a:p>
            <a:pPr marL="546100" indent="-457200" algn="just">
              <a:spcBef>
                <a:spcPts val="0"/>
              </a:spcBef>
            </a:pPr>
            <a:endParaRPr lang="ru-RU" sz="2200" i="1" dirty="0" smtClean="0">
              <a:solidFill>
                <a:srgbClr val="8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871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502768" cy="4248472"/>
          </a:xfrm>
        </p:spPr>
        <p:txBody>
          <a:bodyPr>
            <a:normAutofit/>
          </a:bodyPr>
          <a:lstStyle/>
          <a:p>
            <a:pPr marL="457200" indent="-457200" algn="just">
              <a:spcBef>
                <a:spcPts val="0"/>
              </a:spcBef>
              <a:buClr>
                <a:srgbClr val="500000"/>
              </a:buClr>
            </a:pPr>
            <a:r>
              <a:rPr lang="ru-RU" sz="2400" b="1" dirty="0" smtClean="0">
                <a:solidFill>
                  <a:srgbClr val="680000"/>
                </a:solidFill>
                <a:latin typeface="Times New Roman" pitchFamily="18" charset="0"/>
                <a:cs typeface="Times New Roman" pitchFamily="18" charset="0"/>
              </a:rPr>
              <a:t>Документы формируются в папку – скоросшиватель с прозрачной обложкой</a:t>
            </a:r>
          </a:p>
          <a:p>
            <a:pPr marL="457200" indent="-457200" algn="just">
              <a:spcBef>
                <a:spcPts val="0"/>
              </a:spcBef>
              <a:buClr>
                <a:srgbClr val="500000"/>
              </a:buClr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Порядок:</a:t>
            </a:r>
          </a:p>
          <a:p>
            <a:pPr marL="457200" indent="-457200" algn="just">
              <a:spcBef>
                <a:spcPts val="0"/>
              </a:spcBef>
              <a:buClr>
                <a:schemeClr val="tx1"/>
              </a:buClr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Личное заявление</a:t>
            </a:r>
          </a:p>
          <a:p>
            <a:pPr marL="457200" indent="-457200" algn="just">
              <a:spcBef>
                <a:spcPts val="0"/>
              </a:spcBef>
              <a:buClr>
                <a:schemeClr val="tx1"/>
              </a:buClr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Информационная карта</a:t>
            </a:r>
          </a:p>
          <a:p>
            <a:pPr marL="457200" indent="-457200" algn="just">
              <a:spcBef>
                <a:spcPts val="0"/>
              </a:spcBef>
              <a:buClr>
                <a:schemeClr val="tx1"/>
              </a:buClr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Копия трудовой книжки</a:t>
            </a:r>
          </a:p>
          <a:p>
            <a:pPr marL="457200" indent="-457200" algn="just">
              <a:spcBef>
                <a:spcPts val="0"/>
              </a:spcBef>
              <a:buClr>
                <a:schemeClr val="tx1"/>
              </a:buClr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диск в конверте (крепится к внутренней стороне папки). Диск именуется фамилией участника.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>
              <a:spcBef>
                <a:spcPts val="0"/>
              </a:spcBef>
            </a:pPr>
            <a:endParaRPr lang="ru-RU" b="1" dirty="0" smtClean="0">
              <a:solidFill>
                <a:srgbClr val="500000"/>
              </a:solidFill>
            </a:endParaRPr>
          </a:p>
          <a:p>
            <a:pPr algn="ctr">
              <a:spcBef>
                <a:spcPts val="0"/>
              </a:spcBef>
            </a:pPr>
            <a:endParaRPr lang="ru-RU" b="1" dirty="0" smtClean="0">
              <a:solidFill>
                <a:srgbClr val="500000"/>
              </a:solidFill>
            </a:endParaRPr>
          </a:p>
        </p:txBody>
      </p:sp>
      <p:pic>
        <p:nvPicPr>
          <p:cNvPr id="5" name="Picture 2" descr="H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871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02768" cy="49685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Титульный лист (образец) конкурсных документов</a:t>
            </a:r>
          </a:p>
          <a:p>
            <a:pPr algn="ctr"/>
            <a:endParaRPr lang="ru-RU" sz="2400" b="1" dirty="0" smtClean="0">
              <a:solidFill>
                <a:srgbClr val="5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Профессиональный конкурс «Воспитатель года города Красноярска»</a:t>
            </a:r>
          </a:p>
          <a:p>
            <a:pPr algn="ctr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Конкурсные документы</a:t>
            </a:r>
          </a:p>
          <a:p>
            <a:pPr algn="ctr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Ивановой  Марии Степановны</a:t>
            </a:r>
          </a:p>
          <a:p>
            <a:pPr algn="ctr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воспитателя</a:t>
            </a:r>
          </a:p>
          <a:p>
            <a:pPr algn="ctr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муниципального бюджетного дошкольного образовательного учреждения</a:t>
            </a:r>
          </a:p>
          <a:p>
            <a:pPr algn="ctr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«Детский сад № …… комбинированного вида»</a:t>
            </a:r>
          </a:p>
          <a:p>
            <a:pPr algn="ctr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Красноярск – 2015 </a:t>
            </a:r>
          </a:p>
          <a:p>
            <a:pPr algn="ctr"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2" descr="H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871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8502768" cy="4896544"/>
          </a:xfrm>
        </p:spPr>
        <p:txBody>
          <a:bodyPr>
            <a:normAutofit fontScale="92500" lnSpcReduction="10000"/>
          </a:bodyPr>
          <a:lstStyle/>
          <a:p>
            <a:pPr marL="95250" indent="14288"/>
            <a:endParaRPr lang="ru-RU" sz="2800" b="1" dirty="0" smtClean="0">
              <a:solidFill>
                <a:srgbClr val="5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5250" indent="14288"/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Перечень документов на бумажном носителе:</a:t>
            </a:r>
            <a:endParaRPr lang="ru-RU" b="1" dirty="0" smtClean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3888" indent="-514350" algn="l">
              <a:buClr>
                <a:schemeClr val="tx1"/>
              </a:buClr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Заявка на участие в профессиональном конкурсе (общая на район)</a:t>
            </a:r>
          </a:p>
          <a:p>
            <a:pPr marL="623888" indent="-514350" algn="l">
              <a:buClr>
                <a:schemeClr val="tx1"/>
              </a:buClr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Личное заявление участника профессионального конкурса</a:t>
            </a:r>
          </a:p>
          <a:p>
            <a:pPr marL="623888" indent="-514350" algn="l">
              <a:buClr>
                <a:schemeClr val="tx1"/>
              </a:buClr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Информационная карта участника профессионального конкурса  </a:t>
            </a:r>
          </a:p>
          <a:p>
            <a:pPr marL="623888" indent="-514350" algn="l">
              <a:buClr>
                <a:schemeClr val="tx1"/>
              </a:buClr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Копия трудовой книжки участника профессионального конкурса (требуется для подтверждения стажа работы и получения премий по результатам конкурса)</a:t>
            </a:r>
          </a:p>
          <a:p>
            <a:pPr marL="623888" indent="-514350" algn="l">
              <a:buClr>
                <a:schemeClr val="tx1"/>
              </a:buClr>
              <a:buAutoNum type="arabicPeriod"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2" descr="H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871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8064896" cy="504056"/>
          </a:xfrm>
        </p:spPr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оформлению заявки</a:t>
            </a:r>
            <a:endParaRPr lang="ru-RU" sz="2400" b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358752" cy="468052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Личное заявление 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участника профессионального конкурса</a:t>
            </a: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54013" indent="-354013" algn="just">
              <a:spcBef>
                <a:spcPts val="0"/>
              </a:spcBef>
            </a:pPr>
            <a:r>
              <a:rPr lang="ru-RU" sz="4000" b="1" dirty="0" smtClean="0">
                <a:solidFill>
                  <a:srgbClr val="8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Оформляется  по  установленной  форме  (Приложение 2 к Положению о конкурсе)</a:t>
            </a:r>
          </a:p>
          <a:p>
            <a:pPr marL="354013" indent="-354013" algn="just">
              <a:spcBef>
                <a:spcPts val="0"/>
              </a:spcBef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algn="just">
              <a:spcBef>
                <a:spcPts val="0"/>
              </a:spcBef>
            </a:pPr>
            <a:r>
              <a:rPr lang="ru-RU" sz="4000" b="1" dirty="0" smtClean="0">
                <a:solidFill>
                  <a:srgbClr val="8E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Личная подпись участника, дата </a:t>
            </a:r>
          </a:p>
          <a:p>
            <a:pPr marL="265113" indent="-265113" algn="just"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spcBef>
                <a:spcPts val="0"/>
              </a:spcBef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2" descr="H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871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8064896" cy="504056"/>
          </a:xfrm>
        </p:spPr>
        <p:txBody>
          <a:bodyPr>
            <a:noAutofit/>
          </a:bodyPr>
          <a:lstStyle/>
          <a:p>
            <a:r>
              <a:rPr lang="ru-RU" sz="2800" b="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оформлению заявки</a:t>
            </a:r>
            <a:endParaRPr lang="ru-RU" sz="2800" b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848872" cy="453650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Информационная карта </a:t>
            </a:r>
          </a:p>
          <a:p>
            <a:pPr algn="ctr">
              <a:spcBef>
                <a:spcPts val="0"/>
              </a:spcBef>
            </a:pPr>
            <a:r>
              <a:rPr lang="ru-RU" sz="24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участника профессионального конкурса</a:t>
            </a: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rgbClr val="500000"/>
              </a:solidFill>
            </a:endParaRPr>
          </a:p>
          <a:p>
            <a:pPr marL="265113" indent="-265113" algn="just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Оформляется по установленной форме (приложение 3 к Положению о конкурсе)</a:t>
            </a:r>
          </a:p>
          <a:p>
            <a:pPr marL="265113" indent="-265113" algn="just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Заполняются все разделы и графы таблицы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endParaRPr lang="ru-RU" dirty="0">
              <a:solidFill>
                <a:srgbClr val="500000"/>
              </a:solidFill>
            </a:endParaRPr>
          </a:p>
        </p:txBody>
      </p:sp>
      <p:pic>
        <p:nvPicPr>
          <p:cNvPr id="4" name="Picture 2" descr="H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871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80920" cy="504056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Информационная карта 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участника профессионального конкурса</a:t>
            </a: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rgbClr val="5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 1. Общие сведения</a:t>
            </a:r>
          </a:p>
          <a:p>
            <a:pPr marL="176213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Фамилия</a:t>
            </a:r>
          </a:p>
          <a:p>
            <a:pPr marL="176213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Имя, отчество</a:t>
            </a:r>
          </a:p>
          <a:p>
            <a:pPr marL="176213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Дата рождения</a:t>
            </a:r>
          </a:p>
          <a:p>
            <a:pPr marL="265113" indent="-88900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Педагогическое кредо (личное профессиональное убеждение педагога , девиз)</a:t>
            </a:r>
          </a:p>
          <a:p>
            <a:pPr marL="265113" indent="-88900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Адрес интернет-ресурса участника – ссылка на сайт, личную страницу</a:t>
            </a:r>
          </a:p>
          <a:p>
            <a:pPr marL="265113" indent="-88900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6213" algn="just"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endParaRPr lang="ru-RU" sz="2400" b="1" dirty="0" smtClean="0">
              <a:solidFill>
                <a:srgbClr val="5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6213" indent="88900" algn="l"/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2" descr="H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871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502768" cy="5328592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Информационная карта 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участника профессионального конкурса</a:t>
            </a: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rgbClr val="5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 2. Работа</a:t>
            </a:r>
          </a:p>
          <a:p>
            <a:pPr marL="88900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Место работы (наименование ОУ в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соответствии с Уставом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8900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Занимаемая должность</a:t>
            </a:r>
          </a:p>
          <a:p>
            <a:pPr marL="88900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трудовой и педагогический стаж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(пример: 15/5)</a:t>
            </a:r>
          </a:p>
          <a:p>
            <a:pPr marL="88900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Стаж работы в данном ОУ</a:t>
            </a:r>
          </a:p>
          <a:p>
            <a:pPr marL="88900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Аттестационная категория</a:t>
            </a:r>
          </a:p>
          <a:p>
            <a:pPr marL="88900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Почетные звания и награды </a:t>
            </a:r>
          </a:p>
          <a:p>
            <a:pPr marL="88900" algn="just">
              <a:spcBef>
                <a:spcPts val="0"/>
              </a:spcBef>
              <a:buClr>
                <a:srgbClr val="500000"/>
              </a:buClr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Примеры: </a:t>
            </a:r>
          </a:p>
          <a:p>
            <a:pPr marL="354013" algn="just">
              <a:spcBef>
                <a:spcPts val="0"/>
              </a:spcBef>
              <a:buClr>
                <a:srgbClr val="500000"/>
              </a:buClr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нагрудный знак «Почетный работник общего образования», 2010 год</a:t>
            </a:r>
          </a:p>
          <a:p>
            <a:pPr marL="354013" algn="just">
              <a:spcBef>
                <a:spcPts val="0"/>
              </a:spcBef>
              <a:buClr>
                <a:srgbClr val="500000"/>
              </a:buClr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Почетная грамота Министерства образования и науки РФ, 2005 год</a:t>
            </a:r>
          </a:p>
          <a:p>
            <a:pPr algn="l"/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2" descr="H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871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80920" cy="496855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Информационная карта 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участника профессионального конкурса</a:t>
            </a: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rgbClr val="5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 3. Образование</a:t>
            </a:r>
          </a:p>
          <a:p>
            <a:pPr marL="265113" indent="-176213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Название, год окончания учреждения профессионального образования</a:t>
            </a:r>
          </a:p>
          <a:p>
            <a:pPr marL="265113" algn="just">
              <a:spcBef>
                <a:spcPts val="0"/>
              </a:spcBef>
              <a:buClr>
                <a:srgbClr val="500000"/>
              </a:buClr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Пример: Красноярский государственный педагогический институт им. В. П. Астафьева, 2000 год</a:t>
            </a:r>
          </a:p>
          <a:p>
            <a:pPr marL="265113" indent="-176213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Специальность, квалификация по диплому </a:t>
            </a:r>
          </a:p>
          <a:p>
            <a:pPr marL="265113" indent="88900" algn="just">
              <a:spcBef>
                <a:spcPts val="0"/>
              </a:spcBef>
              <a:buClr>
                <a:srgbClr val="500000"/>
              </a:buClr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Пример: «Дошкольное образование», воспитатель </a:t>
            </a:r>
          </a:p>
          <a:p>
            <a:pPr marL="265113" indent="-176213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Дополнительное профессиональное образование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(заполняется в том случае, если такое образование есть)</a:t>
            </a:r>
          </a:p>
          <a:p>
            <a:pPr marL="265113" indent="-176213" algn="just">
              <a:spcBef>
                <a:spcPts val="0"/>
              </a:spcBef>
              <a:buClr>
                <a:srgbClr val="500000"/>
              </a:buClr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2" descr="H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871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502768" cy="504056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Информационная карта 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участника профессионального конкурса</a:t>
            </a: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rgbClr val="500000"/>
              </a:solidFill>
            </a:endParaRPr>
          </a:p>
          <a:p>
            <a:pPr indent="88900" algn="just"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 4.  Краткое описание педагогического опыта</a:t>
            </a:r>
          </a:p>
          <a:p>
            <a:pPr marL="176213" indent="-87313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Тема</a:t>
            </a:r>
          </a:p>
          <a:p>
            <a:pPr marL="176213" indent="-87313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Актуальность, новизна, практическая значимость</a:t>
            </a:r>
          </a:p>
          <a:p>
            <a:pPr marL="176213" indent="-87313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Цели и задачи</a:t>
            </a:r>
          </a:p>
          <a:p>
            <a:pPr marL="176213" indent="-87313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Деятельность по реализации педагогического опыта</a:t>
            </a:r>
          </a:p>
          <a:p>
            <a:pPr marL="176213" indent="-87313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Результаты внедрения опыта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(описываются при их наличии)</a:t>
            </a:r>
          </a:p>
          <a:p>
            <a:pPr marL="176213" indent="-87313" algn="just">
              <a:spcBef>
                <a:spcPts val="0"/>
              </a:spcBef>
              <a:buClr>
                <a:srgbClr val="500000"/>
              </a:buClr>
              <a:buFont typeface="Arial" pitchFamily="34" charset="0"/>
              <a:buChar char="•"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и места предъявления опыта</a:t>
            </a:r>
          </a:p>
          <a:p>
            <a:pPr marL="176213" indent="-87313" algn="just">
              <a:spcBef>
                <a:spcPts val="0"/>
              </a:spcBef>
              <a:buClr>
                <a:srgbClr val="500000"/>
              </a:buClr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Пример: заседание районного методического объединения воспитателей МБДОУ, 2013 год, мастер-класс.</a:t>
            </a:r>
          </a:p>
          <a:p>
            <a:pPr algn="l"/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2" descr="H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871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502768" cy="496855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Информационная карта </a:t>
            </a:r>
          </a:p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rgbClr val="500000"/>
                </a:solidFill>
                <a:latin typeface="Times New Roman" pitchFamily="18" charset="0"/>
                <a:cs typeface="Times New Roman" pitchFamily="18" charset="0"/>
              </a:rPr>
              <a:t>участника профессионального конкурса</a:t>
            </a: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rgbClr val="500000"/>
              </a:solidFill>
            </a:endParaRPr>
          </a:p>
          <a:p>
            <a:pPr algn="ctr">
              <a:spcBef>
                <a:spcPts val="0"/>
              </a:spcBef>
            </a:pPr>
            <a:endParaRPr lang="ru-RU" dirty="0" smtClean="0">
              <a:solidFill>
                <a:srgbClr val="500000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 5. Конкурсное испытание «Творческая презентация»</a:t>
            </a:r>
          </a:p>
          <a:p>
            <a:pPr marL="176213" algn="l">
              <a:buClr>
                <a:srgbClr val="500000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Необходимое оборудование, технические средства</a:t>
            </a:r>
          </a:p>
          <a:p>
            <a:pPr marL="176213" algn="l">
              <a:buClr>
                <a:srgbClr val="500000"/>
              </a:buClr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Пример: стол для демонстрационных материалов, демонстрационный экран, ноутбук, проектор</a:t>
            </a:r>
          </a:p>
          <a:p>
            <a:pPr marL="176213" algn="l">
              <a:buClr>
                <a:srgbClr val="500000"/>
              </a:buClr>
            </a:pP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2" descr="H: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224136" cy="871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608</Words>
  <Application>Microsoft Office PowerPoint</Application>
  <PresentationFormat>Экран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Требования к оформлению заявки  на профессиональный конкурс «Воспитатель года города Красноярска»</vt:lpstr>
      <vt:lpstr>Презентация PowerPoint</vt:lpstr>
      <vt:lpstr>Требования к оформлению заявки</vt:lpstr>
      <vt:lpstr>Требования к оформлению заявки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оформлению заявки  на профессиональный конкурс «Воспитатель года города Красноярска»</dc:title>
  <dc:creator>Эля</dc:creator>
  <cp:lastModifiedBy>user</cp:lastModifiedBy>
  <cp:revision>27</cp:revision>
  <dcterms:created xsi:type="dcterms:W3CDTF">2014-01-25T12:31:50Z</dcterms:created>
  <dcterms:modified xsi:type="dcterms:W3CDTF">2015-02-24T10:46:43Z</dcterms:modified>
</cp:coreProperties>
</file>